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1" r:id="rId1"/>
    <p:sldMasterId id="2147483693" r:id="rId2"/>
  </p:sldMasterIdLst>
  <p:notesMasterIdLst>
    <p:notesMasterId r:id="rId26"/>
  </p:notesMasterIdLst>
  <p:sldIdLst>
    <p:sldId id="262" r:id="rId3"/>
    <p:sldId id="258" r:id="rId4"/>
    <p:sldId id="263" r:id="rId5"/>
    <p:sldId id="264" r:id="rId6"/>
    <p:sldId id="265" r:id="rId7"/>
    <p:sldId id="266" r:id="rId8"/>
    <p:sldId id="284" r:id="rId9"/>
    <p:sldId id="268" r:id="rId10"/>
    <p:sldId id="269" r:id="rId11"/>
    <p:sldId id="271" r:id="rId12"/>
    <p:sldId id="272" r:id="rId13"/>
    <p:sldId id="273" r:id="rId14"/>
    <p:sldId id="274" r:id="rId15"/>
    <p:sldId id="275" r:id="rId16"/>
    <p:sldId id="276" r:id="rId17"/>
    <p:sldId id="285" r:id="rId18"/>
    <p:sldId id="278" r:id="rId19"/>
    <p:sldId id="279" r:id="rId20"/>
    <p:sldId id="280" r:id="rId21"/>
    <p:sldId id="281" r:id="rId22"/>
    <p:sldId id="282" r:id="rId23"/>
    <p:sldId id="283" r:id="rId24"/>
    <p:sldId id="261" r:id="rId25"/>
  </p:sldIdLst>
  <p:sldSz cx="9144000" cy="6858000" type="screen4x3"/>
  <p:notesSz cx="6934200" cy="92329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8">
          <p15:clr>
            <a:srgbClr val="A4A3A4"/>
          </p15:clr>
        </p15:guide>
        <p15:guide id="2" pos="218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1B40"/>
    <a:srgbClr val="B70D50"/>
    <a:srgbClr val="9C2A33"/>
    <a:srgbClr val="4A7335"/>
    <a:srgbClr val="07A33B"/>
    <a:srgbClr val="174B66"/>
    <a:srgbClr val="DE372D"/>
    <a:srgbClr val="503A6E"/>
    <a:srgbClr val="00B3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906" autoAdjust="0"/>
    <p:restoredTop sz="96115" autoAdjust="0"/>
  </p:normalViewPr>
  <p:slideViewPr>
    <p:cSldViewPr>
      <p:cViewPr>
        <p:scale>
          <a:sx n="120" d="100"/>
          <a:sy n="120" d="100"/>
        </p:scale>
        <p:origin x="2232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3114" y="-72"/>
      </p:cViewPr>
      <p:guideLst>
        <p:guide orient="horz" pos="2908"/>
        <p:guide pos="218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475" y="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84042492-C229-4CFD-800F-1F6D046B22EE}" type="datetimeFigureOut">
              <a:rPr lang="en-GB"/>
              <a:pPr>
                <a:defRPr/>
              </a:pPr>
              <a:t>15/01/2024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58875" y="692150"/>
            <a:ext cx="4616450" cy="34623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3738" y="4386263"/>
            <a:ext cx="5546725" cy="41544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6935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27475" y="876935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EA01EA78-9250-44B6-9A82-6BEB7DBA5EE8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15509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CD8F8-4689-7FF7-9F07-41C5A6A703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969DA0-3C11-A662-3705-2747666E3F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9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FB38D-BD32-1A67-8562-60AFC40E4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46151-CBB0-CFFC-BDDD-EBA9ED10E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F72031-7278-756E-68C4-6601F0BDFE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D39D97-2326-CD67-DBC5-CD0EF1CFCA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FED94B-D40C-E732-1773-9338B4D40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FC459C-C432-6B25-A1EE-32F606D05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FF99B4-18B4-FB4B-ACF5-0806FBD19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268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04AF6-F447-BB6A-3855-6B9382F10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3CD325-0955-C586-F69D-66751E23A4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051E0-DF2E-A614-1064-AAFB6769B7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B0566F-1D43-BDEF-FC7B-1A3919461A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D48C2F-54C9-0648-8109-D7692B266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776D96-0DA7-F57F-248B-6D6DC5469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FF99B4-18B4-FB4B-ACF5-0806FBD19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58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A71D7-B407-CCEA-9F57-5804B2AF4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0C4335-5114-3F00-DD76-0DA4F026B0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C754D-F011-85D9-69A3-90B2310CF5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0D78A-0006-052A-A40D-417664ECF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2E3F1-2967-EC84-31A3-010FB613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FF99B4-18B4-FB4B-ACF5-0806FBD19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33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C362DB-4B53-D07A-90A1-A086AA0AD1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17ED9F-4827-E7BE-BEC3-A8B7B0C381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2048B-0E3E-1B7D-B0B2-0E0C379B99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CB4E6B-BDAB-5A8C-6837-61DA9A68A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4AB08-6073-6EBC-1D1F-96873E83E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FF99B4-18B4-FB4B-ACF5-0806FBD19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7222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1B58C-CB0B-9990-83E9-0CA40891D7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9512" y="1145989"/>
            <a:ext cx="8856984" cy="2016226"/>
          </a:xfrm>
        </p:spPr>
        <p:txBody>
          <a:bodyPr tIns="72000" anchor="ctr" anchorCtr="0"/>
          <a:lstStyle>
            <a:lvl1pPr algn="ctr">
              <a:defRPr sz="6000"/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EB2DA8-358E-0D4D-2078-0FC7E448E16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9512" y="4055827"/>
            <a:ext cx="8856984" cy="1656184"/>
          </a:xfrm>
        </p:spPr>
        <p:txBody>
          <a:bodyPr lIns="72000" tIns="360000" rIns="72000" bIns="360000">
            <a:noAutofit/>
          </a:bodyPr>
          <a:lstStyle>
            <a:lvl1pPr marL="0" indent="0" algn="ctr">
              <a:buNone/>
              <a:defRPr sz="32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Dr. Joe Stone</a:t>
            </a:r>
          </a:p>
          <a:p>
            <a:r>
              <a:rPr lang="en-US" dirty="0"/>
              <a:t>Joseph.stone@shu.ac.uk</a:t>
            </a:r>
          </a:p>
          <a:p>
            <a:endParaRPr lang="en-US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035F71B0-3349-98BD-EB87-C073FB58E5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12" y="234400"/>
            <a:ext cx="1512888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94C4057-AEC7-7998-E756-761C9C505491}"/>
              </a:ext>
            </a:extLst>
          </p:cNvPr>
          <p:cNvSpPr txBox="1">
            <a:spLocks/>
          </p:cNvSpPr>
          <p:nvPr userDrawn="1"/>
        </p:nvSpPr>
        <p:spPr>
          <a:xfrm>
            <a:off x="179512" y="5877272"/>
            <a:ext cx="8856984" cy="898780"/>
          </a:xfrm>
          <a:prstGeom prst="rect">
            <a:avLst/>
          </a:prstGeom>
          <a:solidFill>
            <a:srgbClr val="621B40"/>
          </a:solidFill>
        </p:spPr>
        <p:txBody>
          <a:bodyPr vert="horz" lIns="72000" tIns="72000" rIns="72000" bIns="720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800" dirty="0"/>
              <a:t>ADD Module</a:t>
            </a:r>
          </a:p>
        </p:txBody>
      </p:sp>
    </p:spTree>
    <p:extLst>
      <p:ext uri="{BB962C8B-B14F-4D97-AF65-F5344CB8AC3E}">
        <p14:creationId xmlns:p14="http://schemas.microsoft.com/office/powerpoint/2010/main" val="2672085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1B58C-CB0B-9990-83E9-0CA40891D7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9512" y="1145989"/>
            <a:ext cx="8856984" cy="2016226"/>
          </a:xfrm>
        </p:spPr>
        <p:txBody>
          <a:bodyPr tIns="72000" anchor="ctr" anchorCtr="0"/>
          <a:lstStyle>
            <a:lvl1pPr algn="ctr">
              <a:defRPr sz="4800"/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EB2DA8-358E-0D4D-2078-0FC7E448E16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3508" y="5712011"/>
            <a:ext cx="8856984" cy="964055"/>
          </a:xfrm>
          <a:solidFill>
            <a:srgbClr val="621B40"/>
          </a:solidFill>
        </p:spPr>
        <p:txBody>
          <a:bodyPr lIns="72000" tIns="360000" rIns="72000" bIns="360000">
            <a:noAutofit/>
          </a:bodyPr>
          <a:lstStyle>
            <a:lvl1pPr marL="0" indent="0" algn="ctr">
              <a:buNone/>
              <a:defRPr sz="28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 Module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035F71B0-3349-98BD-EB87-C073FB58E5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12" y="234400"/>
            <a:ext cx="1512888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94C4057-AEC7-7998-E756-761C9C505491}"/>
              </a:ext>
            </a:extLst>
          </p:cNvPr>
          <p:cNvSpPr txBox="1">
            <a:spLocks/>
          </p:cNvSpPr>
          <p:nvPr userDrawn="1"/>
        </p:nvSpPr>
        <p:spPr>
          <a:xfrm>
            <a:off x="143508" y="4653136"/>
            <a:ext cx="8856984" cy="1058875"/>
          </a:xfrm>
          <a:prstGeom prst="rect">
            <a:avLst/>
          </a:prstGeom>
          <a:solidFill>
            <a:srgbClr val="B70D50"/>
          </a:solidFill>
        </p:spPr>
        <p:txBody>
          <a:bodyPr vert="horz" lIns="72000" tIns="72000" rIns="72000" bIns="720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800" dirty="0"/>
              <a:t>Dr. Joe Stone</a:t>
            </a:r>
          </a:p>
          <a:p>
            <a:pPr fontAlgn="auto">
              <a:spcAft>
                <a:spcPts val="0"/>
              </a:spcAft>
            </a:pPr>
            <a:r>
              <a:rPr lang="en-US" sz="2800" dirty="0"/>
              <a:t>Joseph.stone@shu.ac.uk</a:t>
            </a:r>
          </a:p>
        </p:txBody>
      </p:sp>
    </p:spTree>
    <p:extLst>
      <p:ext uri="{BB962C8B-B14F-4D97-AF65-F5344CB8AC3E}">
        <p14:creationId xmlns:p14="http://schemas.microsoft.com/office/powerpoint/2010/main" val="2673413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5FA319-EF44-7CC2-BB1F-D374050F8439}"/>
              </a:ext>
            </a:extLst>
          </p:cNvPr>
          <p:cNvSpPr txBox="1">
            <a:spLocks/>
          </p:cNvSpPr>
          <p:nvPr userDrawn="1"/>
        </p:nvSpPr>
        <p:spPr>
          <a:xfrm>
            <a:off x="-16470" y="1699220"/>
            <a:ext cx="9168706" cy="864890"/>
          </a:xfrm>
          <a:prstGeom prst="rect">
            <a:avLst/>
          </a:prstGeom>
          <a:solidFill>
            <a:srgbClr val="B70D50"/>
          </a:solidFill>
          <a:ln w="28575">
            <a:noFill/>
          </a:ln>
        </p:spPr>
        <p:txBody>
          <a:bodyPr vert="horz" lIns="108000" tIns="0" rIns="0" bIns="0" rtlCol="0" anchor="t" anchorCtr="0">
            <a:noAutofit/>
          </a:bodyPr>
          <a:lstStyle>
            <a:lvl1pPr algn="l" rtl="0" fontAlgn="base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Clr>
                <a:srgbClr val="B70D50"/>
              </a:buClr>
              <a:buFont typeface="FS Clerkenwell"/>
              <a:defRPr lang="en-GB" sz="4000" b="1" kern="1200" spc="-100">
                <a:solidFill>
                  <a:schemeClr val="tx1"/>
                </a:solidFill>
                <a:latin typeface="+mn-lt"/>
                <a:ea typeface="+mj-ea"/>
                <a:cs typeface="Arial" pitchFamily="34" charset="0"/>
              </a:defRPr>
            </a:lvl1pPr>
            <a:lvl2pPr algn="l" rtl="0" fontAlgn="base">
              <a:lnSpc>
                <a:spcPts val="3100"/>
              </a:lnSpc>
              <a:spcBef>
                <a:spcPct val="0"/>
              </a:spcBef>
              <a:spcAft>
                <a:spcPct val="0"/>
              </a:spcAft>
              <a:buClr>
                <a:srgbClr val="B70D50"/>
              </a:buClr>
              <a:buFont typeface="FS Clerkenwell"/>
              <a:defRPr sz="2600">
                <a:solidFill>
                  <a:srgbClr val="B70D50"/>
                </a:solidFill>
                <a:latin typeface="Arial" charset="0"/>
                <a:cs typeface="Arial" charset="0"/>
              </a:defRPr>
            </a:lvl2pPr>
            <a:lvl3pPr algn="l" rtl="0" fontAlgn="base">
              <a:lnSpc>
                <a:spcPts val="3100"/>
              </a:lnSpc>
              <a:spcBef>
                <a:spcPct val="0"/>
              </a:spcBef>
              <a:spcAft>
                <a:spcPct val="0"/>
              </a:spcAft>
              <a:buClr>
                <a:srgbClr val="B70D50"/>
              </a:buClr>
              <a:buFont typeface="FS Clerkenwell"/>
              <a:defRPr sz="2600">
                <a:solidFill>
                  <a:srgbClr val="B70D50"/>
                </a:solidFill>
                <a:latin typeface="Arial" charset="0"/>
                <a:cs typeface="Arial" charset="0"/>
              </a:defRPr>
            </a:lvl3pPr>
            <a:lvl4pPr algn="l" rtl="0" fontAlgn="base">
              <a:lnSpc>
                <a:spcPts val="3100"/>
              </a:lnSpc>
              <a:spcBef>
                <a:spcPct val="0"/>
              </a:spcBef>
              <a:spcAft>
                <a:spcPct val="0"/>
              </a:spcAft>
              <a:buClr>
                <a:srgbClr val="B70D50"/>
              </a:buClr>
              <a:buFont typeface="FS Clerkenwell"/>
              <a:defRPr sz="2600">
                <a:solidFill>
                  <a:srgbClr val="B70D50"/>
                </a:solidFill>
                <a:latin typeface="Arial" charset="0"/>
                <a:cs typeface="Arial" charset="0"/>
              </a:defRPr>
            </a:lvl4pPr>
            <a:lvl5pPr algn="l" rtl="0" fontAlgn="base">
              <a:lnSpc>
                <a:spcPts val="3100"/>
              </a:lnSpc>
              <a:spcBef>
                <a:spcPct val="0"/>
              </a:spcBef>
              <a:spcAft>
                <a:spcPct val="0"/>
              </a:spcAft>
              <a:buClr>
                <a:srgbClr val="B70D50"/>
              </a:buClr>
              <a:buFont typeface="FS Clerkenwell"/>
              <a:defRPr sz="2600">
                <a:solidFill>
                  <a:srgbClr val="B70D50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lnSpc>
                <a:spcPts val="3100"/>
              </a:lnSpc>
              <a:spcBef>
                <a:spcPct val="0"/>
              </a:spcBef>
              <a:spcAft>
                <a:spcPct val="0"/>
              </a:spcAft>
              <a:buClr>
                <a:srgbClr val="B70D50"/>
              </a:buClr>
              <a:buFont typeface="FS Clerkenwell"/>
              <a:defRPr sz="2600">
                <a:solidFill>
                  <a:srgbClr val="B70D50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lnSpc>
                <a:spcPts val="3100"/>
              </a:lnSpc>
              <a:spcBef>
                <a:spcPct val="0"/>
              </a:spcBef>
              <a:spcAft>
                <a:spcPct val="0"/>
              </a:spcAft>
              <a:buClr>
                <a:srgbClr val="B70D50"/>
              </a:buClr>
              <a:buFont typeface="FS Clerkenwell"/>
              <a:defRPr sz="2600">
                <a:solidFill>
                  <a:srgbClr val="B70D50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lnSpc>
                <a:spcPts val="3100"/>
              </a:lnSpc>
              <a:spcBef>
                <a:spcPct val="0"/>
              </a:spcBef>
              <a:spcAft>
                <a:spcPct val="0"/>
              </a:spcAft>
              <a:buClr>
                <a:srgbClr val="B70D50"/>
              </a:buClr>
              <a:buFont typeface="FS Clerkenwell"/>
              <a:defRPr sz="2600">
                <a:solidFill>
                  <a:srgbClr val="B70D50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lnSpc>
                <a:spcPts val="3100"/>
              </a:lnSpc>
              <a:spcBef>
                <a:spcPct val="0"/>
              </a:spcBef>
              <a:spcAft>
                <a:spcPct val="0"/>
              </a:spcAft>
              <a:buClr>
                <a:srgbClr val="B70D50"/>
              </a:buClr>
              <a:buFont typeface="FS Clerkenwell"/>
              <a:defRPr sz="2600">
                <a:solidFill>
                  <a:srgbClr val="B70D50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br>
              <a:rPr lang="en-US" dirty="0"/>
            </a:b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Thank You for Listening 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1513201B-DFBB-F762-9C14-482C754709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825" y="314325"/>
            <a:ext cx="1512888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FF0DEE-7077-2671-C2CE-5B70F5FF57D5}"/>
              </a:ext>
            </a:extLst>
          </p:cNvPr>
          <p:cNvSpPr txBox="1">
            <a:spLocks/>
          </p:cNvSpPr>
          <p:nvPr userDrawn="1"/>
        </p:nvSpPr>
        <p:spPr>
          <a:xfrm>
            <a:off x="-8234" y="4869687"/>
            <a:ext cx="9160470" cy="1491425"/>
          </a:xfrm>
          <a:prstGeom prst="rect">
            <a:avLst/>
          </a:prstGeom>
          <a:solidFill>
            <a:srgbClr val="B70D50"/>
          </a:solidFill>
        </p:spPr>
        <p:txBody>
          <a:bodyPr vert="horz" lIns="72000" tIns="72000" rIns="72000" bIns="720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800" dirty="0"/>
              <a:t>Dr. Joe Stone</a:t>
            </a:r>
          </a:p>
          <a:p>
            <a:pPr fontAlgn="auto">
              <a:spcAft>
                <a:spcPts val="0"/>
              </a:spcAft>
            </a:pPr>
            <a:r>
              <a:rPr lang="en-US" sz="2800" dirty="0"/>
              <a:t>Joseph.stone@shu.ac.uk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6DC742C-8C62-6BEF-7DC1-5B239D526560}"/>
              </a:ext>
            </a:extLst>
          </p:cNvPr>
          <p:cNvSpPr txBox="1">
            <a:spLocks/>
          </p:cNvSpPr>
          <p:nvPr userDrawn="1"/>
        </p:nvSpPr>
        <p:spPr>
          <a:xfrm>
            <a:off x="-8236" y="2555096"/>
            <a:ext cx="9168706" cy="873904"/>
          </a:xfrm>
          <a:prstGeom prst="rect">
            <a:avLst/>
          </a:prstGeom>
          <a:solidFill>
            <a:srgbClr val="621B40"/>
          </a:solidFill>
        </p:spPr>
        <p:txBody>
          <a:bodyPr vert="horz" lIns="72000" tIns="72000" rIns="72000" bIns="720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000" dirty="0"/>
              <a:t>Any 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83BAC-625A-E506-5474-99E7A555BD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-12352" y="6361112"/>
            <a:ext cx="9172822" cy="365125"/>
          </a:xfrm>
        </p:spPr>
        <p:txBody>
          <a:bodyPr/>
          <a:lstStyle/>
          <a:p>
            <a:fld id="{B64DDB53-9CE5-2945-9C3A-8A6752BBF3C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473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0A54-590E-70E9-0BE6-B7B8B272A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507"/>
            <a:ext cx="9144000" cy="811213"/>
          </a:xfrm>
        </p:spPr>
        <p:txBody>
          <a:bodyPr lIns="72000" tIns="72000" rIns="72000" bIns="72000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1FFED-FD06-3B52-E5EE-4F6F85E2F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098303"/>
            <a:ext cx="8928992" cy="513900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E7E4B-BA10-85D1-FD31-2F2C7EC029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453336"/>
            <a:ext cx="9144000" cy="365125"/>
          </a:xfrm>
        </p:spPr>
        <p:txBody>
          <a:bodyPr/>
          <a:lstStyle/>
          <a:p>
            <a:fld id="{B64DDB53-9CE5-2945-9C3A-8A6752BBF3C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009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29CED-88FE-EB22-0EFC-B79C006D9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BF230B-CCB3-61A0-9D8A-2F2D0A87B4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DE481-353C-4E52-37EF-55AD9850C6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588F0-331B-9006-5F6B-8B888BEE6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ACA43-36ED-5CAD-E4DB-1864E46F2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FF99B4-18B4-FB4B-ACF5-0806FBD19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60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5CE7-3C86-D8CC-1269-CE24A8D3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BFF06-458A-0421-3196-36FD186066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17AF03-6725-7511-5184-0A252539D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E2D49D-95F6-2F61-6594-495ED5FEF4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8263AC-29C8-C2DA-7AB2-8F3F0A90E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942F7-28D9-3460-0F9F-E386B27BF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FF99B4-18B4-FB4B-ACF5-0806FBD19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817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1FA0E-DB13-9389-B093-A8F8C7D8E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A5687D-43CB-CD67-1580-A1E4023AA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F597F2-479F-9D16-7216-8ADC36E85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1FC04A-7398-2155-8422-46E12B90AC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8E460C-CC5F-A898-CB37-EA7EAA200D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D1DBA1-0B1F-938B-BD13-9FC9D48A00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194EA7-4D7D-77A7-0CC7-1DEB20538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72E395-2B14-43F4-F11C-45B1A2981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FF99B4-18B4-FB4B-ACF5-0806FBD19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767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B7CDC-ECC7-DDD9-FFF7-00CC22AA8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6D1F0A-087D-D3FE-F712-FFF2564866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AC1750-C007-2F85-DCB4-AD401405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EC156F-A8F4-E3FB-0E3E-E836FBFE9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FF99B4-18B4-FB4B-ACF5-0806FBD19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347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5FA319-EF44-7CC2-BB1F-D374050F8439}"/>
              </a:ext>
            </a:extLst>
          </p:cNvPr>
          <p:cNvSpPr txBox="1">
            <a:spLocks/>
          </p:cNvSpPr>
          <p:nvPr userDrawn="1"/>
        </p:nvSpPr>
        <p:spPr>
          <a:xfrm>
            <a:off x="0" y="1699220"/>
            <a:ext cx="9152235" cy="864890"/>
          </a:xfrm>
          <a:prstGeom prst="rect">
            <a:avLst/>
          </a:prstGeom>
          <a:solidFill>
            <a:srgbClr val="B70D50"/>
          </a:solidFill>
          <a:ln w="28575">
            <a:noFill/>
          </a:ln>
        </p:spPr>
        <p:txBody>
          <a:bodyPr vert="horz" lIns="108000" tIns="0" rIns="0" bIns="0" rtlCol="0" anchor="t" anchorCtr="0">
            <a:noAutofit/>
          </a:bodyPr>
          <a:lstStyle>
            <a:lvl1pPr algn="l" rtl="0" fontAlgn="base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Clr>
                <a:srgbClr val="B70D50"/>
              </a:buClr>
              <a:buFont typeface="FS Clerkenwell"/>
              <a:defRPr lang="en-GB" sz="4000" b="1" kern="1200" spc="-100">
                <a:solidFill>
                  <a:schemeClr val="tx1"/>
                </a:solidFill>
                <a:latin typeface="+mn-lt"/>
                <a:ea typeface="+mj-ea"/>
                <a:cs typeface="Arial" pitchFamily="34" charset="0"/>
              </a:defRPr>
            </a:lvl1pPr>
            <a:lvl2pPr algn="l" rtl="0" fontAlgn="base">
              <a:lnSpc>
                <a:spcPts val="3100"/>
              </a:lnSpc>
              <a:spcBef>
                <a:spcPct val="0"/>
              </a:spcBef>
              <a:spcAft>
                <a:spcPct val="0"/>
              </a:spcAft>
              <a:buClr>
                <a:srgbClr val="B70D50"/>
              </a:buClr>
              <a:buFont typeface="FS Clerkenwell"/>
              <a:defRPr sz="2600">
                <a:solidFill>
                  <a:srgbClr val="B70D50"/>
                </a:solidFill>
                <a:latin typeface="Arial" charset="0"/>
                <a:cs typeface="Arial" charset="0"/>
              </a:defRPr>
            </a:lvl2pPr>
            <a:lvl3pPr algn="l" rtl="0" fontAlgn="base">
              <a:lnSpc>
                <a:spcPts val="3100"/>
              </a:lnSpc>
              <a:spcBef>
                <a:spcPct val="0"/>
              </a:spcBef>
              <a:spcAft>
                <a:spcPct val="0"/>
              </a:spcAft>
              <a:buClr>
                <a:srgbClr val="B70D50"/>
              </a:buClr>
              <a:buFont typeface="FS Clerkenwell"/>
              <a:defRPr sz="2600">
                <a:solidFill>
                  <a:srgbClr val="B70D50"/>
                </a:solidFill>
                <a:latin typeface="Arial" charset="0"/>
                <a:cs typeface="Arial" charset="0"/>
              </a:defRPr>
            </a:lvl3pPr>
            <a:lvl4pPr algn="l" rtl="0" fontAlgn="base">
              <a:lnSpc>
                <a:spcPts val="3100"/>
              </a:lnSpc>
              <a:spcBef>
                <a:spcPct val="0"/>
              </a:spcBef>
              <a:spcAft>
                <a:spcPct val="0"/>
              </a:spcAft>
              <a:buClr>
                <a:srgbClr val="B70D50"/>
              </a:buClr>
              <a:buFont typeface="FS Clerkenwell"/>
              <a:defRPr sz="2600">
                <a:solidFill>
                  <a:srgbClr val="B70D50"/>
                </a:solidFill>
                <a:latin typeface="Arial" charset="0"/>
                <a:cs typeface="Arial" charset="0"/>
              </a:defRPr>
            </a:lvl4pPr>
            <a:lvl5pPr algn="l" rtl="0" fontAlgn="base">
              <a:lnSpc>
                <a:spcPts val="3100"/>
              </a:lnSpc>
              <a:spcBef>
                <a:spcPct val="0"/>
              </a:spcBef>
              <a:spcAft>
                <a:spcPct val="0"/>
              </a:spcAft>
              <a:buClr>
                <a:srgbClr val="B70D50"/>
              </a:buClr>
              <a:buFont typeface="FS Clerkenwell"/>
              <a:defRPr sz="2600">
                <a:solidFill>
                  <a:srgbClr val="B70D50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lnSpc>
                <a:spcPts val="3100"/>
              </a:lnSpc>
              <a:spcBef>
                <a:spcPct val="0"/>
              </a:spcBef>
              <a:spcAft>
                <a:spcPct val="0"/>
              </a:spcAft>
              <a:buClr>
                <a:srgbClr val="B70D50"/>
              </a:buClr>
              <a:buFont typeface="FS Clerkenwell"/>
              <a:defRPr sz="2600">
                <a:solidFill>
                  <a:srgbClr val="B70D50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lnSpc>
                <a:spcPts val="3100"/>
              </a:lnSpc>
              <a:spcBef>
                <a:spcPct val="0"/>
              </a:spcBef>
              <a:spcAft>
                <a:spcPct val="0"/>
              </a:spcAft>
              <a:buClr>
                <a:srgbClr val="B70D50"/>
              </a:buClr>
              <a:buFont typeface="FS Clerkenwell"/>
              <a:defRPr sz="2600">
                <a:solidFill>
                  <a:srgbClr val="B70D50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lnSpc>
                <a:spcPts val="3100"/>
              </a:lnSpc>
              <a:spcBef>
                <a:spcPct val="0"/>
              </a:spcBef>
              <a:spcAft>
                <a:spcPct val="0"/>
              </a:spcAft>
              <a:buClr>
                <a:srgbClr val="B70D50"/>
              </a:buClr>
              <a:buFont typeface="FS Clerkenwell"/>
              <a:defRPr sz="2600">
                <a:solidFill>
                  <a:srgbClr val="B70D50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lnSpc>
                <a:spcPts val="3100"/>
              </a:lnSpc>
              <a:spcBef>
                <a:spcPct val="0"/>
              </a:spcBef>
              <a:spcAft>
                <a:spcPct val="0"/>
              </a:spcAft>
              <a:buClr>
                <a:srgbClr val="B70D50"/>
              </a:buClr>
              <a:buFont typeface="FS Clerkenwell"/>
              <a:defRPr sz="2600">
                <a:solidFill>
                  <a:srgbClr val="B70D50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br>
              <a:rPr lang="en-US" dirty="0"/>
            </a:b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Thank You for Listening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2DCDE5C-F64D-92B3-D4FE-349334A821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8236" y="2564110"/>
            <a:ext cx="9160471" cy="864890"/>
          </a:xfrm>
          <a:solidFill>
            <a:srgbClr val="621B40"/>
          </a:solidFill>
        </p:spPr>
        <p:txBody>
          <a:bodyPr/>
          <a:lstStyle>
            <a:lvl1pPr>
              <a:defRPr sz="4000"/>
            </a:lvl1pPr>
          </a:lstStyle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Any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1513201B-DFBB-F762-9C14-482C754709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825" y="314325"/>
            <a:ext cx="1512888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F0100D61-946B-824A-8DCE-860AE0A5CF5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-8236" y="4684298"/>
            <a:ext cx="9160470" cy="1859377"/>
          </a:xfrm>
        </p:spPr>
        <p:txBody>
          <a:bodyPr lIns="72000" tIns="360000" rIns="72000" bIns="360000">
            <a:noAutofit/>
          </a:bodyPr>
          <a:lstStyle>
            <a:lvl1pPr marL="0" indent="0" algn="ctr">
              <a:buNone/>
              <a:defRPr sz="40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Dr. Joe Stone</a:t>
            </a:r>
          </a:p>
          <a:p>
            <a:r>
              <a:rPr lang="en-US" dirty="0"/>
              <a:t>Joseph.stone@shu.ac.uk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56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825" y="314325"/>
            <a:ext cx="1512888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12EBF228-D352-4756-BB4B-9ACB9B8769BE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250825" y="4869160"/>
            <a:ext cx="8713662" cy="1602507"/>
          </a:xfrm>
          <a:prstGeom prst="rect">
            <a:avLst/>
          </a:prstGeom>
          <a:solidFill>
            <a:srgbClr val="B70D50"/>
          </a:solidFill>
        </p:spPr>
        <p:txBody>
          <a:bodyPr lIns="72000" tIns="72000" rIns="72000" bIns="72000" anchor="ctr" anchorCtr="0"/>
          <a:lstStyle>
            <a:lvl1pPr marL="0" indent="0" algn="l" rtl="0" fontAlgn="base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SzPct val="80000"/>
              <a:buFont typeface="Arial" charset="0"/>
              <a:buNone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49263" indent="-268288" algn="l" rtl="0" fontAlgn="base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630238" indent="-180975" algn="l" rtl="0" fontAlgn="base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96938" indent="-266700" algn="l" rtl="0" fontAlgn="base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77913" indent="-180975" algn="l" rtl="0" fontAlgn="base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4000" b="1" dirty="0">
              <a:latin typeface="+mn-lt"/>
            </a:endParaRPr>
          </a:p>
          <a:p>
            <a:pPr algn="ctr"/>
            <a:r>
              <a:rPr lang="en-GB" sz="4000" b="1" dirty="0" err="1">
                <a:solidFill>
                  <a:schemeClr val="bg1"/>
                </a:solidFill>
                <a:latin typeface="+mn-lt"/>
              </a:rPr>
              <a:t>Dr.</a:t>
            </a:r>
            <a:r>
              <a:rPr lang="en-GB" sz="4000" b="1" dirty="0">
                <a:solidFill>
                  <a:schemeClr val="bg1"/>
                </a:solidFill>
                <a:latin typeface="+mn-lt"/>
              </a:rPr>
              <a:t> Joe Stone</a:t>
            </a:r>
          </a:p>
          <a:p>
            <a:pPr algn="ctr"/>
            <a:r>
              <a:rPr lang="en-GB" sz="4000" b="1" dirty="0">
                <a:solidFill>
                  <a:schemeClr val="bg1"/>
                </a:solidFill>
                <a:latin typeface="+mn-lt"/>
              </a:rPr>
              <a:t> </a:t>
            </a:r>
          </a:p>
          <a:p>
            <a:pPr algn="ctr"/>
            <a:r>
              <a:rPr lang="en-GB" sz="4000" b="1" dirty="0">
                <a:solidFill>
                  <a:schemeClr val="bg1"/>
                </a:solidFill>
                <a:latin typeface="+mn-lt"/>
              </a:rPr>
              <a:t>Joseph.stone@shu.ac.uk</a:t>
            </a: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7D49E091-B820-0723-18FD-B34A5FB33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340768"/>
            <a:ext cx="8713662" cy="3024336"/>
          </a:xfrm>
          <a:prstGeom prst="rect">
            <a:avLst/>
          </a:prstGeom>
          <a:solidFill>
            <a:srgbClr val="621B40"/>
          </a:solidFill>
        </p:spPr>
        <p:txBody>
          <a:bodyPr vert="horz" lIns="72000" tIns="72000" rIns="72000" bIns="72000" rtlCol="0" anchor="ctr">
            <a:noAutofit/>
          </a:bodyPr>
          <a:lstStyle/>
          <a:p>
            <a:r>
              <a:rPr lang="en-US" dirty="0"/>
              <a:t>ADD TITLE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</p:sldLayoutIdLst>
  <p:hf hdr="0" ftr="0" dt="0"/>
  <p:txStyles>
    <p:titleStyle>
      <a:lvl1pPr algn="ctr" rtl="0" fontAlgn="base">
        <a:lnSpc>
          <a:spcPts val="3100"/>
        </a:lnSpc>
        <a:spcBef>
          <a:spcPct val="0"/>
        </a:spcBef>
        <a:spcAft>
          <a:spcPct val="0"/>
        </a:spcAft>
        <a:buClr>
          <a:srgbClr val="B70D50"/>
        </a:buClr>
        <a:buFont typeface="FS Clerkenwell"/>
        <a:defRPr sz="4400" b="1" kern="1200" spc="-20">
          <a:solidFill>
            <a:schemeClr val="bg1"/>
          </a:solidFill>
          <a:latin typeface="+mn-lt"/>
          <a:ea typeface="+mj-ea"/>
          <a:cs typeface="Arial" pitchFamily="34" charset="0"/>
        </a:defRPr>
      </a:lvl1pPr>
      <a:lvl2pPr algn="l" rtl="0" fontAlgn="base">
        <a:lnSpc>
          <a:spcPts val="3100"/>
        </a:lnSpc>
        <a:spcBef>
          <a:spcPct val="0"/>
        </a:spcBef>
        <a:spcAft>
          <a:spcPct val="0"/>
        </a:spcAft>
        <a:buClr>
          <a:srgbClr val="B70D50"/>
        </a:buClr>
        <a:buFont typeface="FS Clerkenwell"/>
        <a:defRPr sz="2600">
          <a:solidFill>
            <a:srgbClr val="B70D50"/>
          </a:solidFill>
          <a:latin typeface="Arial" charset="0"/>
          <a:cs typeface="Arial" charset="0"/>
        </a:defRPr>
      </a:lvl2pPr>
      <a:lvl3pPr algn="l" rtl="0" fontAlgn="base">
        <a:lnSpc>
          <a:spcPts val="3100"/>
        </a:lnSpc>
        <a:spcBef>
          <a:spcPct val="0"/>
        </a:spcBef>
        <a:spcAft>
          <a:spcPct val="0"/>
        </a:spcAft>
        <a:buClr>
          <a:srgbClr val="B70D50"/>
        </a:buClr>
        <a:buFont typeface="FS Clerkenwell"/>
        <a:defRPr sz="2600">
          <a:solidFill>
            <a:srgbClr val="B70D50"/>
          </a:solidFill>
          <a:latin typeface="Arial" charset="0"/>
          <a:cs typeface="Arial" charset="0"/>
        </a:defRPr>
      </a:lvl3pPr>
      <a:lvl4pPr algn="l" rtl="0" fontAlgn="base">
        <a:lnSpc>
          <a:spcPts val="3100"/>
        </a:lnSpc>
        <a:spcBef>
          <a:spcPct val="0"/>
        </a:spcBef>
        <a:spcAft>
          <a:spcPct val="0"/>
        </a:spcAft>
        <a:buClr>
          <a:srgbClr val="B70D50"/>
        </a:buClr>
        <a:buFont typeface="FS Clerkenwell"/>
        <a:defRPr sz="2600">
          <a:solidFill>
            <a:srgbClr val="B70D50"/>
          </a:solidFill>
          <a:latin typeface="Arial" charset="0"/>
          <a:cs typeface="Arial" charset="0"/>
        </a:defRPr>
      </a:lvl4pPr>
      <a:lvl5pPr algn="l" rtl="0" fontAlgn="base">
        <a:lnSpc>
          <a:spcPts val="3100"/>
        </a:lnSpc>
        <a:spcBef>
          <a:spcPct val="0"/>
        </a:spcBef>
        <a:spcAft>
          <a:spcPct val="0"/>
        </a:spcAft>
        <a:buClr>
          <a:srgbClr val="B70D50"/>
        </a:buClr>
        <a:buFont typeface="FS Clerkenwell"/>
        <a:defRPr sz="2600">
          <a:solidFill>
            <a:srgbClr val="B70D50"/>
          </a:solidFill>
          <a:latin typeface="Arial" charset="0"/>
          <a:cs typeface="Arial" charset="0"/>
        </a:defRPr>
      </a:lvl5pPr>
      <a:lvl6pPr marL="457200" algn="l" rtl="0" fontAlgn="base">
        <a:lnSpc>
          <a:spcPts val="3100"/>
        </a:lnSpc>
        <a:spcBef>
          <a:spcPct val="0"/>
        </a:spcBef>
        <a:spcAft>
          <a:spcPct val="0"/>
        </a:spcAft>
        <a:buClr>
          <a:srgbClr val="B70D50"/>
        </a:buClr>
        <a:buFont typeface="FS Clerkenwell"/>
        <a:defRPr sz="2600">
          <a:solidFill>
            <a:srgbClr val="B70D50"/>
          </a:solidFill>
          <a:latin typeface="Arial" charset="0"/>
          <a:cs typeface="Arial" charset="0"/>
        </a:defRPr>
      </a:lvl6pPr>
      <a:lvl7pPr marL="914400" algn="l" rtl="0" fontAlgn="base">
        <a:lnSpc>
          <a:spcPts val="3100"/>
        </a:lnSpc>
        <a:spcBef>
          <a:spcPct val="0"/>
        </a:spcBef>
        <a:spcAft>
          <a:spcPct val="0"/>
        </a:spcAft>
        <a:buClr>
          <a:srgbClr val="B70D50"/>
        </a:buClr>
        <a:buFont typeface="FS Clerkenwell"/>
        <a:defRPr sz="2600">
          <a:solidFill>
            <a:srgbClr val="B70D50"/>
          </a:solidFill>
          <a:latin typeface="Arial" charset="0"/>
          <a:cs typeface="Arial" charset="0"/>
        </a:defRPr>
      </a:lvl7pPr>
      <a:lvl8pPr marL="1371600" algn="l" rtl="0" fontAlgn="base">
        <a:lnSpc>
          <a:spcPts val="3100"/>
        </a:lnSpc>
        <a:spcBef>
          <a:spcPct val="0"/>
        </a:spcBef>
        <a:spcAft>
          <a:spcPct val="0"/>
        </a:spcAft>
        <a:buClr>
          <a:srgbClr val="B70D50"/>
        </a:buClr>
        <a:buFont typeface="FS Clerkenwell"/>
        <a:defRPr sz="2600">
          <a:solidFill>
            <a:srgbClr val="B70D50"/>
          </a:solidFill>
          <a:latin typeface="Arial" charset="0"/>
          <a:cs typeface="Arial" charset="0"/>
        </a:defRPr>
      </a:lvl8pPr>
      <a:lvl9pPr marL="1828800" algn="l" rtl="0" fontAlgn="base">
        <a:lnSpc>
          <a:spcPts val="3100"/>
        </a:lnSpc>
        <a:spcBef>
          <a:spcPct val="0"/>
        </a:spcBef>
        <a:spcAft>
          <a:spcPct val="0"/>
        </a:spcAft>
        <a:buClr>
          <a:srgbClr val="B70D50"/>
        </a:buClr>
        <a:buFont typeface="FS Clerkenwell"/>
        <a:defRPr sz="2600">
          <a:solidFill>
            <a:srgbClr val="B70D50"/>
          </a:solidFill>
          <a:latin typeface="Arial" charset="0"/>
          <a:cs typeface="Arial" charset="0"/>
        </a:defRPr>
      </a:lvl9pPr>
    </p:titleStyle>
    <p:bodyStyle>
      <a:lvl1pPr marL="0" indent="0" algn="l" rtl="0" fontAlgn="base">
        <a:lnSpc>
          <a:spcPts val="2100"/>
        </a:lnSpc>
        <a:spcBef>
          <a:spcPct val="0"/>
        </a:spcBef>
        <a:spcAft>
          <a:spcPct val="0"/>
        </a:spcAft>
        <a:buSzPct val="80000"/>
        <a:buFont typeface="Arial" charset="0"/>
        <a:buNone/>
        <a:defRPr lang="en-GB" sz="3200" b="1" kern="1200" smtClean="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1pPr>
      <a:lvl2pPr marL="449263" indent="-268288" algn="l" rtl="0" fontAlgn="base">
        <a:lnSpc>
          <a:spcPts val="2100"/>
        </a:lnSpc>
        <a:spcBef>
          <a:spcPct val="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630238" indent="-180975" algn="l" rtl="0" fontAlgn="base">
        <a:lnSpc>
          <a:spcPts val="2100"/>
        </a:lnSpc>
        <a:spcBef>
          <a:spcPct val="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896938" indent="-266700" algn="l" rtl="0" fontAlgn="base">
        <a:lnSpc>
          <a:spcPts val="2100"/>
        </a:lnSpc>
        <a:spcBef>
          <a:spcPct val="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077913" indent="-180975" algn="l" rtl="0" fontAlgn="base">
        <a:lnSpc>
          <a:spcPts val="2100"/>
        </a:lnSpc>
        <a:spcBef>
          <a:spcPct val="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4B7C56-E369-6062-0BF1-EB9BAD7A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0648"/>
            <a:ext cx="9144000" cy="811213"/>
          </a:xfrm>
          <a:prstGeom prst="rect">
            <a:avLst/>
          </a:prstGeom>
          <a:solidFill>
            <a:srgbClr val="621B40"/>
          </a:solidFill>
        </p:spPr>
        <p:txBody>
          <a:bodyPr vert="horz" lIns="72000" tIns="72000" rIns="72000" bIns="72000" rtlCol="0" anchor="ctr">
            <a:noAutofit/>
          </a:bodyPr>
          <a:lstStyle/>
          <a:p>
            <a:r>
              <a:rPr lang="en-US" dirty="0"/>
              <a:t>Add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FF0B2E-6B2B-C446-703F-2E39E80BF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04" y="1176468"/>
            <a:ext cx="8928992" cy="5139009"/>
          </a:xfrm>
          <a:prstGeom prst="rect">
            <a:avLst/>
          </a:prstGeom>
          <a:solidFill>
            <a:srgbClr val="B70D50"/>
          </a:solidFill>
        </p:spPr>
        <p:txBody>
          <a:bodyPr vert="horz" lIns="72000" tIns="72000" rIns="72000" bIns="7200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38BD40-C128-DAEE-91F4-3A33C34EC0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20084"/>
            <a:ext cx="9144000" cy="365125"/>
          </a:xfrm>
          <a:prstGeom prst="rect">
            <a:avLst/>
          </a:prstGeom>
          <a:solidFill>
            <a:srgbClr val="621B40"/>
          </a:solidFill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fld id="{B64DDB53-9CE5-2945-9C3A-8A6752BBF3C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439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6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694" r:id="rId13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hu-rouen-schools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7" Type="http://schemas.openxmlformats.org/officeDocument/2006/relationships/image" Target="../media/image25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0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tiff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1.skysports.com/watch/video/sports/rugby-union/9756589/sports-science-in-rugby-union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rive.google.com/drive/folders/1dIxO9d66P6NiXGizZ6e5vuE1KJcKffkw?usp=share_link" TargetMode="Externa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hu-rouen-schools.com/" TargetMode="Externa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hu-rouen-schools.com/slides/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tiff"/><Relationship Id="rId7" Type="http://schemas.openxmlformats.org/officeDocument/2006/relationships/image" Target="../media/image8.jpe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0BC58-8ABC-68DD-AFA3-5D94A14387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&amp; Project Overview</a:t>
            </a:r>
            <a:br>
              <a:rPr lang="en-US" dirty="0"/>
            </a:br>
            <a:endParaRPr lang="en-US" sz="1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9BDDD9-25E9-4801-C871-F920AB38AE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Winter School 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053121-A74D-7C39-A640-A07012D4CE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3" t="10410" r="9835" b="35773"/>
          <a:stretch/>
        </p:blipFill>
        <p:spPr>
          <a:xfrm>
            <a:off x="140180" y="181934"/>
            <a:ext cx="3312368" cy="9640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42663B-88C1-40DB-2F30-026A13C3B70A}"/>
              </a:ext>
            </a:extLst>
          </p:cNvPr>
          <p:cNvSpPr txBox="1"/>
          <p:nvPr/>
        </p:nvSpPr>
        <p:spPr>
          <a:xfrm>
            <a:off x="2771800" y="2700550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www.shu-rouen-schools.com</a:t>
            </a:r>
            <a:r>
              <a:rPr lang="en-US" sz="2400" b="1" dirty="0">
                <a:solidFill>
                  <a:schemeClr val="bg1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2772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96F53-6DCE-50AE-796D-55837CCE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Milestones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B6B17-3E4F-D9BF-26BA-5EDD51FA0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1. Team formation and task planning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2. Find research and decide on your guiding theoretical framework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3. Evaluate data sources to guide your tasks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4. Video/Data processing and analysis to demonstrate the strategies/problems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5. Design the proposed intervention/training sessions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6. Create a presentation ready for Friday afternoon to explain your work and performance preparation plans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E0265-A72A-DC1D-4413-D9398DB92C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380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3D557-CA00-7AB7-638C-AD0F527E7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 and Teams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118C5F2-DD0D-3FBA-0521-F3D5785C86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6173455"/>
              </p:ext>
            </p:extLst>
          </p:nvPr>
        </p:nvGraphicFramePr>
        <p:xfrm>
          <a:off x="36000" y="2453570"/>
          <a:ext cx="9072000" cy="39420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12000">
                  <a:extLst>
                    <a:ext uri="{9D8B030D-6E8A-4147-A177-3AD203B41FA5}">
                      <a16:colId xmlns:a16="http://schemas.microsoft.com/office/drawing/2014/main" val="449691027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1693460785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2615782660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3433633963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340701391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2909899277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France</a:t>
                      </a: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Spain</a:t>
                      </a: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Netherlands</a:t>
                      </a: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England</a:t>
                      </a: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Germany</a:t>
                      </a: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Denmark</a:t>
                      </a:r>
                    </a:p>
                    <a:p>
                      <a:pPr algn="ctr" fontAlgn="b"/>
                      <a:endParaRPr lang="en-GB" sz="16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15905"/>
                  </a:ext>
                </a:extLst>
              </a:tr>
              <a:tr h="47964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Hugo </a:t>
                      </a:r>
                      <a:r>
                        <a:rPr lang="en-GB" sz="160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Gillier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Samuel </a:t>
                      </a:r>
                      <a:r>
                        <a:rPr lang="en-GB" sz="160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Jagoury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Luca Lefevre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LucasLe</a:t>
                      </a:r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Grand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Rafael Milla</a:t>
                      </a:r>
                      <a:endParaRPr lang="en-GB" sz="16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Nicolas </a:t>
                      </a:r>
                      <a:r>
                        <a:rPr lang="en-GB" sz="160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Rihouey</a:t>
                      </a:r>
                      <a:endParaRPr lang="en-GB" sz="160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1171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Corto Aslangul</a:t>
                      </a:r>
                      <a:endParaRPr lang="en-GB" sz="16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Julian Bucher</a:t>
                      </a:r>
                      <a:endParaRPr lang="en-GB" sz="16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Bastien Coeuret</a:t>
                      </a:r>
                      <a:endParaRPr lang="en-GB" sz="16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Maxime David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Samuel </a:t>
                      </a:r>
                      <a:r>
                        <a:rPr lang="en-GB" sz="160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Dubus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Maxime </a:t>
                      </a:r>
                      <a:r>
                        <a:rPr lang="en-GB" sz="160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Horcholle</a:t>
                      </a:r>
                      <a:endParaRPr lang="en-GB" sz="160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  <a:p>
                      <a:pPr algn="ctr" fontAlgn="b"/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66295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Alexis Fontaine</a:t>
                      </a:r>
                      <a:endParaRPr lang="en-GB" sz="16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Manel Benkaci (remote)</a:t>
                      </a:r>
                      <a:endParaRPr lang="en-GB" sz="16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MorvanLe Brun</a:t>
                      </a:r>
                      <a:endParaRPr lang="en-GB" sz="16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Victor Lecerf</a:t>
                      </a:r>
                      <a:endParaRPr lang="en-GB" sz="16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Teo </a:t>
                      </a:r>
                      <a:r>
                        <a:rPr lang="en-GB" sz="160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Lepine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Oussama </a:t>
                      </a:r>
                      <a:r>
                        <a:rPr lang="en-GB" sz="160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Boulahrouz</a:t>
                      </a:r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(remote)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16913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Tanakorn Cheeptumrong</a:t>
                      </a:r>
                      <a:endParaRPr lang="en-GB" sz="16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Ade Oke</a:t>
                      </a:r>
                      <a:endParaRPr lang="en-GB" sz="16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Arzu Bhalala</a:t>
                      </a:r>
                      <a:endParaRPr lang="en-GB" sz="16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Sam Piper</a:t>
                      </a:r>
                      <a:endParaRPr lang="en-GB" sz="16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Cihan Aydin </a:t>
                      </a:r>
                      <a:endParaRPr lang="en-GB" sz="16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Akruti</a:t>
                      </a:r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GB" sz="160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Pandoria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  <a:p>
                      <a:pPr algn="ctr" fontAlgn="b"/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28376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Kyle Ward</a:t>
                      </a:r>
                      <a:endParaRPr lang="en-GB" sz="16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Alfie Jackson</a:t>
                      </a:r>
                      <a:endParaRPr lang="en-GB" sz="16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Phoebe Ng</a:t>
                      </a:r>
                      <a:endParaRPr lang="en-GB" sz="16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Hafiza Shafiq</a:t>
                      </a:r>
                      <a:endParaRPr lang="en-GB" sz="16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Leandra Fernandes</a:t>
                      </a:r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Salahudin</a:t>
                      </a:r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GB" sz="160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Salahu</a:t>
                      </a:r>
                      <a:r>
                        <a:rPr lang="en-GB" sz="16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-Din</a:t>
                      </a:r>
                    </a:p>
                    <a:p>
                      <a:pPr algn="ctr" fontAlgn="b"/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59863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Mahnoor Malik</a:t>
                      </a:r>
                      <a:endParaRPr lang="en-GB" sz="16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6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6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60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107" marR="8107" marT="8107" marB="0" anchor="ctr">
                    <a:solidFill>
                      <a:srgbClr val="621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11518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ADBA9-183D-8C94-F4E7-F2A300F2CD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2" descr="France Women - TheSportsDB.com">
            <a:extLst>
              <a:ext uri="{FF2B5EF4-FFF2-40B4-BE49-F238E27FC236}">
                <a16:creationId xmlns:a16="http://schemas.microsoft.com/office/drawing/2014/main" id="{CF45D9AC-7EEC-94AF-C1EC-E1CFB5425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77" y="1172913"/>
            <a:ext cx="1170161" cy="117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Spain women's national football team - Wikipedia">
            <a:extLst>
              <a:ext uri="{FF2B5EF4-FFF2-40B4-BE49-F238E27FC236}">
                <a16:creationId xmlns:a16="http://schemas.microsoft.com/office/drawing/2014/main" id="{8343D06E-547B-3795-4464-6C5CF69DA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077" y="885134"/>
            <a:ext cx="864096" cy="145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Netherlands women's national football team - Wikipedia">
            <a:extLst>
              <a:ext uri="{FF2B5EF4-FFF2-40B4-BE49-F238E27FC236}">
                <a16:creationId xmlns:a16="http://schemas.microsoft.com/office/drawing/2014/main" id="{AC97F4DC-9C11-2683-A16C-2AB72580E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988" y="1096759"/>
            <a:ext cx="912887" cy="132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England women's national football team - Wikipedia">
            <a:extLst>
              <a:ext uri="{FF2B5EF4-FFF2-40B4-BE49-F238E27FC236}">
                <a16:creationId xmlns:a16="http://schemas.microsoft.com/office/drawing/2014/main" id="{B6A58671-93A1-1167-E077-ED5B00E22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3" y="1214487"/>
            <a:ext cx="912887" cy="108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Denmark women's national football team - Wikipedia">
            <a:extLst>
              <a:ext uri="{FF2B5EF4-FFF2-40B4-BE49-F238E27FC236}">
                <a16:creationId xmlns:a16="http://schemas.microsoft.com/office/drawing/2014/main" id="{3F89FCA1-E319-C01D-30B7-9E87EE4B4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1172913"/>
            <a:ext cx="1090776" cy="1090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Germany women's national football team - Wikipedia">
            <a:extLst>
              <a:ext uri="{FF2B5EF4-FFF2-40B4-BE49-F238E27FC236}">
                <a16:creationId xmlns:a16="http://schemas.microsoft.com/office/drawing/2014/main" id="{047098D6-8F9B-0C98-C848-8AD4147B4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725" y="898654"/>
            <a:ext cx="1090776" cy="140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740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09485-97A9-7EDB-A7F5-6F0A4AB10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to know your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08471-E236-CFD5-1164-DFAC611B5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Introduce yourself and short background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Your main discipline area (e.g., Psychology, S&amp;C, Performance Analysis….)  </a:t>
            </a:r>
          </a:p>
          <a:p>
            <a:endParaRPr lang="en-US" sz="2400" dirty="0"/>
          </a:p>
          <a:p>
            <a:r>
              <a:rPr lang="en-US" sz="2400" dirty="0"/>
              <a:t>Sport or exercise you like to play/watch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SHU Student: Best/iconic UK food the Rouen students should try</a:t>
            </a:r>
          </a:p>
          <a:p>
            <a:r>
              <a:rPr lang="en-US" sz="2400" dirty="0"/>
              <a:t>Rouen students: Food you would like to try while in the UK</a:t>
            </a:r>
          </a:p>
          <a:p>
            <a:endParaRPr lang="en-US" sz="2400" dirty="0"/>
          </a:p>
          <a:p>
            <a:r>
              <a:rPr lang="en-US" sz="2400" dirty="0"/>
              <a:t>Any “fun” facts about yourself you want to share with the group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5E2EB-7D2D-A3AE-9305-2CB9517DFB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2" descr="Amazon.co.uk: Easel Pads &amp; Flip Chart Paper - indigo / Easel Pads &amp; Flip  Chart Paper / Paper: Stationery &amp; Office Supplies">
            <a:extLst>
              <a:ext uri="{FF2B5EF4-FFF2-40B4-BE49-F238E27FC236}">
                <a16:creationId xmlns:a16="http://schemas.microsoft.com/office/drawing/2014/main" id="{F706F8B7-535E-62C9-E1E7-26C233C36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2492896"/>
            <a:ext cx="1353205" cy="163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795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F40E6-0A55-B9E2-F157-BD5FB1673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643EE-BDA5-0D20-3795-00B4FDB9B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6ADF2-DCBE-EAEC-CAC5-B64AFF10A4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5AEF78-280E-69ED-1F7F-3806D044A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595" y="1264659"/>
            <a:ext cx="4680520" cy="26415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B04ABF-70A6-EF0B-EA4A-D6B9D3161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09" y="4818991"/>
            <a:ext cx="2299964" cy="9550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B39BF0-40BA-DE02-224E-6DB35DC38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840" y="1469718"/>
            <a:ext cx="2242391" cy="2040759"/>
          </a:xfrm>
          <a:prstGeom prst="rect">
            <a:avLst/>
          </a:prstGeom>
        </p:spPr>
      </p:pic>
      <p:pic>
        <p:nvPicPr>
          <p:cNvPr id="10" name="Picture 4" descr="StatsBomb, the Most Advanced Analytics Provider in Football, Announces the  Full Acquisition of Arqam to Provide More Than Double the Data of Any Other  Provider">
            <a:extLst>
              <a:ext uri="{FF2B5EF4-FFF2-40B4-BE49-F238E27FC236}">
                <a16:creationId xmlns:a16="http://schemas.microsoft.com/office/drawing/2014/main" id="{09E71A4A-5E99-7DDF-5901-F859D6200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75" y="5173203"/>
            <a:ext cx="5111405" cy="81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Studio | Open source &amp; professional software for data science teams -  RStudio">
            <a:extLst>
              <a:ext uri="{FF2B5EF4-FFF2-40B4-BE49-F238E27FC236}">
                <a16:creationId xmlns:a16="http://schemas.microsoft.com/office/drawing/2014/main" id="{2F7F2205-FD91-43FF-FE5F-D9D987F9B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005064"/>
            <a:ext cx="2692906" cy="97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74A935B-7CED-6140-4C7B-20B91FACA5DF}"/>
              </a:ext>
            </a:extLst>
          </p:cNvPr>
          <p:cNvSpPr/>
          <p:nvPr/>
        </p:nvSpPr>
        <p:spPr>
          <a:xfrm>
            <a:off x="479650" y="1151855"/>
            <a:ext cx="7839830" cy="4968552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2050" name="Picture 2" descr="Wyscout - Crunchbase Company Profile &amp; Funding">
            <a:extLst>
              <a:ext uri="{FF2B5EF4-FFF2-40B4-BE49-F238E27FC236}">
                <a16:creationId xmlns:a16="http://schemas.microsoft.com/office/drawing/2014/main" id="{0BA49D77-5C83-8642-34B4-01B6FC6AD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359" y="3977560"/>
            <a:ext cx="2621027" cy="75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384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C44D4-5D6F-4D7D-B4CD-578635763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Footage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B2D48-EFA1-6CC7-405A-EC97DB444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 Matches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Pre-Clipped Footage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Ask Joe for specific requests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8B9EC-4B88-ED30-EB89-242A87278C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CAD3D0-9798-557B-E03C-B6D100A27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1728877"/>
            <a:ext cx="4079935" cy="3877859"/>
          </a:xfrm>
          <a:prstGeom prst="rect">
            <a:avLst/>
          </a:prstGeom>
        </p:spPr>
      </p:pic>
      <p:pic>
        <p:nvPicPr>
          <p:cNvPr id="6" name="Picture 5" descr="Tickets for the UEFA Women Euro 2022 are on pre sale. SNS Group Alan Harvey.">
            <a:extLst>
              <a:ext uri="{FF2B5EF4-FFF2-40B4-BE49-F238E27FC236}">
                <a16:creationId xmlns:a16="http://schemas.microsoft.com/office/drawing/2014/main" id="{0173D59F-E5F0-3076-781D-AD5C6ADD2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132856"/>
            <a:ext cx="1459731" cy="1131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888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D0A7C-9708-A7D8-1925-7E5A1B0AE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Code/Tag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1B3FC-BC32-0C72-2BAF-4525C6FCD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Pen and Paper, Excel, </a:t>
            </a:r>
            <a:r>
              <a:rPr lang="en-US" b="1" dirty="0" err="1"/>
              <a:t>Nacsport</a:t>
            </a:r>
            <a:r>
              <a:rPr lang="en-US" b="1" dirty="0"/>
              <a:t>, Dartfish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7F9E5-C448-57B7-2E02-71564E64FF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896F8E-685E-8A13-58AA-F8A35CFB3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808" y="2063727"/>
            <a:ext cx="3672408" cy="15270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464604-02AC-BDA3-D854-981875123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671" y="2083163"/>
            <a:ext cx="3500419" cy="1511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736006-9494-E0D9-5879-B62095DFB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671" y="3601123"/>
            <a:ext cx="3528392" cy="1949109"/>
          </a:xfrm>
          <a:prstGeom prst="rect">
            <a:avLst/>
          </a:prstGeom>
        </p:spPr>
      </p:pic>
      <p:pic>
        <p:nvPicPr>
          <p:cNvPr id="1026" name="Picture 2" descr="Dartfish - Crunchbase Company Profile &amp; Funding">
            <a:extLst>
              <a:ext uri="{FF2B5EF4-FFF2-40B4-BE49-F238E27FC236}">
                <a16:creationId xmlns:a16="http://schemas.microsoft.com/office/drawing/2014/main" id="{8B897C9C-ADD6-47B0-E069-B37B25D3E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974" y="3590819"/>
            <a:ext cx="3672408" cy="194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0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01866-9C27-3D07-5438-3E40C7D98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Pre-Tagged Summary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0850B-3E6E-45A1-C0D9-FCEF77A35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61B87C-0961-BCBB-F001-6B8A0AA4EA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1831C1B-3DFB-567B-F5D3-31EB5EC36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852936"/>
            <a:ext cx="8442104" cy="3075626"/>
          </a:xfrm>
          <a:prstGeom prst="rect">
            <a:avLst/>
          </a:prstGeom>
          <a:solidFill>
            <a:srgbClr val="B70D50"/>
          </a:solidFill>
        </p:spPr>
      </p:pic>
      <p:pic>
        <p:nvPicPr>
          <p:cNvPr id="6" name="Picture 2" descr="Wyscout - Crunchbase Company Profile &amp; Funding">
            <a:extLst>
              <a:ext uri="{FF2B5EF4-FFF2-40B4-BE49-F238E27FC236}">
                <a16:creationId xmlns:a16="http://schemas.microsoft.com/office/drawing/2014/main" id="{BFD0C67B-7ECD-2B0A-F6F7-9F6FE7553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600212"/>
            <a:ext cx="2621027" cy="75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413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F99EC-ED35-9964-E104-D829D5833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Pre-coded event by event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48EF0-C64C-B96E-80D7-248012D6C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7C1CEE-2289-4EB0-85EB-84C2120FF8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2AAFBB2-84E5-6CF0-3EA6-6061356EA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53" y="2564904"/>
            <a:ext cx="8716891" cy="1858751"/>
          </a:xfrm>
          <a:prstGeom prst="rect">
            <a:avLst/>
          </a:prstGeom>
        </p:spPr>
      </p:pic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0C2E121-4CF5-A9DC-602C-8F92E4728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56" y="1124744"/>
            <a:ext cx="8693488" cy="1439366"/>
          </a:xfrm>
          <a:prstGeom prst="rect">
            <a:avLst/>
          </a:prstGeom>
        </p:spPr>
      </p:pic>
      <p:pic>
        <p:nvPicPr>
          <p:cNvPr id="7" name="Picture 4" descr="StatsBomb, the Most Advanced Analytics Provider in Football, Announces the  Full Acquisition of Arqam to Provide More Than Double the Data of Any Other  Provider">
            <a:extLst>
              <a:ext uri="{FF2B5EF4-FFF2-40B4-BE49-F238E27FC236}">
                <a16:creationId xmlns:a16="http://schemas.microsoft.com/office/drawing/2014/main" id="{E5533F7E-230F-9E45-786C-1AEABBCE2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60" y="5000654"/>
            <a:ext cx="5111405" cy="81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RStudio | Open source &amp; professional software for data science teams -  RStudio">
            <a:extLst>
              <a:ext uri="{FF2B5EF4-FFF2-40B4-BE49-F238E27FC236}">
                <a16:creationId xmlns:a16="http://schemas.microsoft.com/office/drawing/2014/main" id="{2879067A-5E4E-E5B6-0A4A-96AC0025E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260" y="4509120"/>
            <a:ext cx="2188849" cy="67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A763CC-C31E-EC78-804C-F8C3413299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261" y="5278163"/>
            <a:ext cx="2188850" cy="91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0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27B5B-003C-A912-4F68-F4283C670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 having more data better?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A2E5A-38A3-2BD7-ED17-42FC62B82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http://www1.skysports.com/watch/video/sports/rugby-union/9756589/sports-science-in-rugby-union</a:t>
            </a:r>
            <a:r>
              <a:rPr lang="en-GB" dirty="0"/>
              <a:t> </a:t>
            </a:r>
          </a:p>
          <a:p>
            <a:endParaRPr lang="en-US" sz="2800" b="1" dirty="0"/>
          </a:p>
          <a:p>
            <a:r>
              <a:rPr lang="en-US" sz="2800" b="1" dirty="0"/>
              <a:t>What's</a:t>
            </a:r>
            <a:r>
              <a:rPr lang="en-US" sz="2800" dirty="0"/>
              <a:t> and </a:t>
            </a:r>
            <a:r>
              <a:rPr lang="en-US" sz="2800" b="1" dirty="0" err="1"/>
              <a:t>Wherefore’s</a:t>
            </a:r>
            <a:endParaRPr lang="en-US" sz="2800" b="1" dirty="0"/>
          </a:p>
          <a:p>
            <a:endParaRPr lang="en-US" sz="2800" dirty="0"/>
          </a:p>
          <a:p>
            <a:r>
              <a:rPr lang="en-US" sz="2800" dirty="0"/>
              <a:t>Data </a:t>
            </a:r>
            <a:r>
              <a:rPr lang="en-US" sz="2800" b="1" dirty="0"/>
              <a:t>interpretation</a:t>
            </a:r>
            <a:r>
              <a:rPr lang="en-US" sz="2800" dirty="0"/>
              <a:t> is </a:t>
            </a:r>
            <a:r>
              <a:rPr lang="en-US" sz="2800" b="1" dirty="0"/>
              <a:t>critical</a:t>
            </a:r>
          </a:p>
          <a:p>
            <a:endParaRPr lang="en-US" sz="2800" dirty="0"/>
          </a:p>
          <a:p>
            <a:r>
              <a:rPr lang="en-US" sz="2800" dirty="0"/>
              <a:t>Coaches running the data, not the data running the coaches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101FA-8B12-1807-D583-167C5B9DFF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501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81C67-94C9-8EDF-00B3-752951895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Data for the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DC8F1-72A2-F8FE-9A49-4B62B8DE2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23F43-A872-979C-C2E7-48CA951096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9E0D29-EF21-BAE8-46C0-0B9EABC005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26" r="26292" b="48011"/>
          <a:stretch/>
        </p:blipFill>
        <p:spPr>
          <a:xfrm>
            <a:off x="2483768" y="4225934"/>
            <a:ext cx="1986744" cy="1789034"/>
          </a:xfrm>
          <a:prstGeom prst="rect">
            <a:avLst/>
          </a:prstGeom>
        </p:spPr>
      </p:pic>
      <p:pic>
        <p:nvPicPr>
          <p:cNvPr id="7" name="Picture 6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416256DB-B874-0B31-4821-C600C6356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225934"/>
            <a:ext cx="1986743" cy="1789033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143A6948-630E-32D7-8D9B-BF9B178FA1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70" y="1300508"/>
            <a:ext cx="3755084" cy="1584176"/>
          </a:xfrm>
          <a:prstGeom prst="rect">
            <a:avLst/>
          </a:prstGeom>
          <a:solidFill>
            <a:srgbClr val="B70D50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6538BF-DE0B-5441-CC7E-F19292D5734D}"/>
              </a:ext>
            </a:extLst>
          </p:cNvPr>
          <p:cNvSpPr txBox="1"/>
          <p:nvPr/>
        </p:nvSpPr>
        <p:spPr>
          <a:xfrm>
            <a:off x="323528" y="2970304"/>
            <a:ext cx="83529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https://drive.google.com/drive/folders/1dIxO9d66P6NiXGizZ6e5vuE1KJcKffkw?usp=share_link</a:t>
            </a:r>
            <a:r>
              <a:rPr lang="en-US" sz="3200" b="1" dirty="0">
                <a:solidFill>
                  <a:schemeClr val="bg1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3007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8A022-5902-A0D9-697D-219A6D9F1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DCFBE-7A1D-2046-582D-1B55A4DFC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3600" b="1" dirty="0"/>
          </a:p>
          <a:p>
            <a:r>
              <a:rPr lang="en-US" sz="3600" b="1" dirty="0"/>
              <a:t>Welcome</a:t>
            </a:r>
          </a:p>
          <a:p>
            <a:pPr marL="0" indent="0">
              <a:buNone/>
            </a:pPr>
            <a:endParaRPr lang="en-US" sz="3600" b="1" dirty="0"/>
          </a:p>
          <a:p>
            <a:r>
              <a:rPr lang="en-US" sz="3600" b="1" dirty="0"/>
              <a:t>Winter School Overview</a:t>
            </a:r>
          </a:p>
          <a:p>
            <a:pPr marL="0" indent="0">
              <a:buNone/>
            </a:pPr>
            <a:endParaRPr lang="en-US" sz="3600" b="1" dirty="0"/>
          </a:p>
          <a:p>
            <a:r>
              <a:rPr lang="en-US" sz="3600" b="1" dirty="0"/>
              <a:t>Data Sources 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https://www.shu-rouen-schools.com/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B4C77-29C6-27B2-5E2E-4BA0F62532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954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F340-1AC8-6ABA-3017-C32FF4C5B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data to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4ACD3-DEA6-062C-2A50-B52622411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is short, like in professional sport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 the skillset of your group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Plan and distributed the work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 the staff for advice to help if you are unsure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You need to be ready to present on </a:t>
            </a:r>
            <a:r>
              <a:rPr lang="en-US" b="1" dirty="0"/>
              <a:t>Friday</a:t>
            </a:r>
            <a:r>
              <a:rPr lang="en-US" dirty="0"/>
              <a:t> afternoon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03B8-FC08-B5FF-F896-380D26BB48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579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14DA6-03D2-0B86-420E-0FD4B287B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Friday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9AFE1-A8C9-E306-EA0B-9AE2E9757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 minutes maximum per group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Presentation guide here: </a:t>
            </a:r>
            <a:r>
              <a:rPr lang="en-US" dirty="0">
                <a:hlinkClick r:id="rId2"/>
              </a:rPr>
              <a:t>https://www.shu-rouen-schools.com/slides/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Each group member should speak at least once during the presentation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Powerpoint</a:t>
            </a:r>
            <a:r>
              <a:rPr lang="en-US" dirty="0"/>
              <a:t> slides can be used, but other methods of presentation style are also ok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0CE2E-6E84-D234-3125-C039F0D77E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234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1410C-BFCD-6C23-8B6A-D5B270A7A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Todays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E066C-898A-1BD8-1859-D39B1133A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1. Decide on the roles of each group member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2. Map out which areas you want to start investigating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3. Define the area/s of interest you will investigate </a:t>
            </a:r>
          </a:p>
          <a:p>
            <a:endParaRPr lang="en-US" dirty="0"/>
          </a:p>
          <a:p>
            <a:r>
              <a:rPr lang="en-US" dirty="0"/>
              <a:t>4. Start to examine the data sources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078B04-11F5-6780-5C52-BB56F6CFB5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77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A885ED-398E-A662-C13F-BF4F5FEA09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132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F1E33-F3C6-730A-794F-704604026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Staff and Speakers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D6255-0235-E73E-B82B-2E229B895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6CFB5-F192-D73A-C8DE-FDDA23F227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F16CE9-2C94-8EE0-27D3-66D768098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981" y="1542578"/>
            <a:ext cx="2000675" cy="17890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1A3C3A-86D4-46A0-00F1-0249C5164C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26" r="26292" b="48011"/>
          <a:stretch/>
        </p:blipFill>
        <p:spPr>
          <a:xfrm>
            <a:off x="395536" y="1542579"/>
            <a:ext cx="1986744" cy="1789034"/>
          </a:xfrm>
          <a:prstGeom prst="rect">
            <a:avLst/>
          </a:prstGeom>
        </p:spPr>
      </p:pic>
      <p:pic>
        <p:nvPicPr>
          <p:cNvPr id="7" name="Picture 6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5C50603C-9339-77DE-B97C-F5E9D38C3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7" y="1542578"/>
            <a:ext cx="1986743" cy="1789033"/>
          </a:xfrm>
          <a:prstGeom prst="rect">
            <a:avLst/>
          </a:prstGeom>
        </p:spPr>
      </p:pic>
      <p:pic>
        <p:nvPicPr>
          <p:cNvPr id="8" name="Picture 7" descr="A picture containing wall, person&#10;&#10;Description automatically generated">
            <a:extLst>
              <a:ext uri="{FF2B5EF4-FFF2-40B4-BE49-F238E27FC236}">
                <a16:creationId xmlns:a16="http://schemas.microsoft.com/office/drawing/2014/main" id="{97E00883-1C40-EBE2-C230-1AD4EFE3E9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075" y="1541580"/>
            <a:ext cx="1986743" cy="1777847"/>
          </a:xfrm>
          <a:prstGeom prst="rect">
            <a:avLst/>
          </a:prstGeom>
        </p:spPr>
      </p:pic>
      <p:pic>
        <p:nvPicPr>
          <p:cNvPr id="9" name="Picture 2" descr="Profile photo of Jennifer Hobson">
            <a:extLst>
              <a:ext uri="{FF2B5EF4-FFF2-40B4-BE49-F238E27FC236}">
                <a16:creationId xmlns:a16="http://schemas.microsoft.com/office/drawing/2014/main" id="{CB3F86C3-0CBC-C0FB-B18A-6F9FC61EB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123" y="3886258"/>
            <a:ext cx="1831732" cy="182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Anna Fitzpatrick – The Conversation">
            <a:extLst>
              <a:ext uri="{FF2B5EF4-FFF2-40B4-BE49-F238E27FC236}">
                <a16:creationId xmlns:a16="http://schemas.microsoft.com/office/drawing/2014/main" id="{7C6D8D94-D82C-8365-55EA-D863E9F54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840" y="3876992"/>
            <a:ext cx="1801704" cy="180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Staff | Sheffielddiving">
            <a:extLst>
              <a:ext uri="{FF2B5EF4-FFF2-40B4-BE49-F238E27FC236}">
                <a16:creationId xmlns:a16="http://schemas.microsoft.com/office/drawing/2014/main" id="{B04598ED-2428-14A5-AE19-2F8DB472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7" y="3876992"/>
            <a:ext cx="1872208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avid">
            <a:extLst>
              <a:ext uri="{FF2B5EF4-FFF2-40B4-BE49-F238E27FC236}">
                <a16:creationId xmlns:a16="http://schemas.microsoft.com/office/drawing/2014/main" id="{35180CDC-CBAF-70AB-92B7-A6FDCB237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42" y="3872715"/>
            <a:ext cx="1986744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27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67BC4-D54E-1E7A-27F0-C17089792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</a:t>
            </a:r>
          </a:p>
        </p:txBody>
      </p:sp>
      <p:pic>
        <p:nvPicPr>
          <p:cNvPr id="6" name="Content Placeholder 5" descr="A schedule of a college&#10;&#10;Description automatically generated">
            <a:extLst>
              <a:ext uri="{FF2B5EF4-FFF2-40B4-BE49-F238E27FC236}">
                <a16:creationId xmlns:a16="http://schemas.microsoft.com/office/drawing/2014/main" id="{C51E6D88-DE64-9C9C-3987-46DFCEFE13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986030"/>
            <a:ext cx="6768752" cy="548038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9F7F38-098C-40DB-4CDB-6F06670FFB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339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7B8EA-B138-8087-6CA5-23BD9D911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School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EB01F-AB09-5A4D-5D4D-EBAA2546F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Work in small teams to solve an applied sport science problems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Focus on Women's’ International Football Teams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Each group will adopt the role of the coaching and sport science team for a Paris 2024 woman's team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E93913-ECB1-755B-09A1-F2385E087D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562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93435-D74E-705E-4E56-FF570CDE4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Scenario: Paris 2024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68F97-2820-9625-9816-15E390B47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France</a:t>
            </a:r>
          </a:p>
          <a:p>
            <a:r>
              <a:rPr lang="en-US" dirty="0"/>
              <a:t>Spain</a:t>
            </a:r>
          </a:p>
          <a:p>
            <a:r>
              <a:rPr lang="en-US" dirty="0"/>
              <a:t>Netherlands </a:t>
            </a:r>
          </a:p>
          <a:p>
            <a:r>
              <a:rPr lang="en-US" dirty="0"/>
              <a:t>England 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Germany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70594-5157-D60E-9ABB-D1ADA6103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 descr="2024 Summer Olympics - Wikipedia">
            <a:extLst>
              <a:ext uri="{FF2B5EF4-FFF2-40B4-BE49-F238E27FC236}">
                <a16:creationId xmlns:a16="http://schemas.microsoft.com/office/drawing/2014/main" id="{EB736160-30A8-C506-73AB-4FAA6AB91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340768"/>
            <a:ext cx="3770115" cy="429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727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9A135-E8A4-0C39-A964-A08881473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Scenario: Paris 2024-</a:t>
            </a:r>
            <a:r>
              <a:rPr lang="en-US" b="1" dirty="0"/>
              <a:t>First Group Game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78D92-D62F-0D7B-5725-E1D01D3B1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89BD9-DCCF-084E-A849-FED3FB1D9D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050" name="Picture 2" descr="France Women - TheSportsDB.com">
            <a:extLst>
              <a:ext uri="{FF2B5EF4-FFF2-40B4-BE49-F238E27FC236}">
                <a16:creationId xmlns:a16="http://schemas.microsoft.com/office/drawing/2014/main" id="{36B7DBC1-F21C-A720-B40B-4D6F5AB6D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309" y="1302221"/>
            <a:ext cx="1170161" cy="117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pain women's national football team - Wikipedia">
            <a:extLst>
              <a:ext uri="{FF2B5EF4-FFF2-40B4-BE49-F238E27FC236}">
                <a16:creationId xmlns:a16="http://schemas.microsoft.com/office/drawing/2014/main" id="{5D9F1013-7E37-C896-4D17-CBE7E6B52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451" y="1125864"/>
            <a:ext cx="864096" cy="145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etherlands women's national football team - Wikipedia">
            <a:extLst>
              <a:ext uri="{FF2B5EF4-FFF2-40B4-BE49-F238E27FC236}">
                <a16:creationId xmlns:a16="http://schemas.microsoft.com/office/drawing/2014/main" id="{61A2ACE9-DB4C-B5C3-CF9B-1A91A03B2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560" y="2886535"/>
            <a:ext cx="912887" cy="132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England women's national football team - Wikipedia">
            <a:extLst>
              <a:ext uri="{FF2B5EF4-FFF2-40B4-BE49-F238E27FC236}">
                <a16:creationId xmlns:a16="http://schemas.microsoft.com/office/drawing/2014/main" id="{35616C49-028E-E095-3439-4F20F0136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660" y="3041418"/>
            <a:ext cx="912887" cy="108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enmark women's national football team - Wikipedia">
            <a:extLst>
              <a:ext uri="{FF2B5EF4-FFF2-40B4-BE49-F238E27FC236}">
                <a16:creationId xmlns:a16="http://schemas.microsoft.com/office/drawing/2014/main" id="{FF6FDB55-2288-1112-BF64-EAF08F28C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571" y="4731394"/>
            <a:ext cx="1090776" cy="1090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Germany women's national football team - Wikipedia">
            <a:extLst>
              <a:ext uri="{FF2B5EF4-FFF2-40B4-BE49-F238E27FC236}">
                <a16:creationId xmlns:a16="http://schemas.microsoft.com/office/drawing/2014/main" id="{92950329-996C-E66E-4EDC-6B34E4ADA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948" y="4398585"/>
            <a:ext cx="1090776" cy="140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B00944-6D73-336A-F984-D57DD3D426AB}"/>
              </a:ext>
            </a:extLst>
          </p:cNvPr>
          <p:cNvSpPr txBox="1"/>
          <p:nvPr/>
        </p:nvSpPr>
        <p:spPr>
          <a:xfrm>
            <a:off x="6392347" y="1702635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Spain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6E5EE9-B7A4-97D4-AF61-AB8A83595DFE}"/>
              </a:ext>
            </a:extLst>
          </p:cNvPr>
          <p:cNvSpPr txBox="1"/>
          <p:nvPr/>
        </p:nvSpPr>
        <p:spPr>
          <a:xfrm>
            <a:off x="6372200" y="3363102"/>
            <a:ext cx="148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England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94403C-4797-43FB-85D6-CA3453B15352}"/>
              </a:ext>
            </a:extLst>
          </p:cNvPr>
          <p:cNvSpPr txBox="1"/>
          <p:nvPr/>
        </p:nvSpPr>
        <p:spPr>
          <a:xfrm>
            <a:off x="6372200" y="5106717"/>
            <a:ext cx="148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Denmark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4AE858-E116-0F1A-819C-7815B6A662FE}"/>
              </a:ext>
            </a:extLst>
          </p:cNvPr>
          <p:cNvSpPr txBox="1"/>
          <p:nvPr/>
        </p:nvSpPr>
        <p:spPr>
          <a:xfrm>
            <a:off x="1388216" y="5034458"/>
            <a:ext cx="148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Germany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185219-63D5-4D76-0964-6D23F3D9500C}"/>
              </a:ext>
            </a:extLst>
          </p:cNvPr>
          <p:cNvSpPr txBox="1"/>
          <p:nvPr/>
        </p:nvSpPr>
        <p:spPr>
          <a:xfrm>
            <a:off x="1184640" y="3290441"/>
            <a:ext cx="148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Netherlands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7AD03D-3521-1FA8-5E2C-489A14A7910B}"/>
              </a:ext>
            </a:extLst>
          </p:cNvPr>
          <p:cNvSpPr txBox="1"/>
          <p:nvPr/>
        </p:nvSpPr>
        <p:spPr>
          <a:xfrm>
            <a:off x="1693811" y="1657338"/>
            <a:ext cx="148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France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152BF2-4A46-75C4-F231-D2E561033D92}"/>
              </a:ext>
            </a:extLst>
          </p:cNvPr>
          <p:cNvSpPr txBox="1"/>
          <p:nvPr/>
        </p:nvSpPr>
        <p:spPr>
          <a:xfrm>
            <a:off x="3706765" y="1692630"/>
            <a:ext cx="148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n-lt"/>
              </a:rPr>
              <a:t>VS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2058AA-5DF7-D122-E21F-113CE0498D3C}"/>
              </a:ext>
            </a:extLst>
          </p:cNvPr>
          <p:cNvSpPr txBox="1"/>
          <p:nvPr/>
        </p:nvSpPr>
        <p:spPr>
          <a:xfrm>
            <a:off x="3674281" y="5092116"/>
            <a:ext cx="148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n-lt"/>
              </a:rPr>
              <a:t>VS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22CB6E-CD09-84CE-6F3C-7C47F1701EDC}"/>
              </a:ext>
            </a:extLst>
          </p:cNvPr>
          <p:cNvSpPr txBox="1"/>
          <p:nvPr/>
        </p:nvSpPr>
        <p:spPr>
          <a:xfrm>
            <a:off x="3698687" y="3386139"/>
            <a:ext cx="148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n-lt"/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492885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DE3BB-EB6D-E28A-09D3-30B16F950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1: Preparing the Team for Set-Pieces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C0756-01A4-EB20-7F6D-2CF717D77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head coach wants </a:t>
            </a:r>
            <a:r>
              <a:rPr lang="en-US" b="1" dirty="0"/>
              <a:t>a plan on how best to prepare the team for set pieces:</a:t>
            </a:r>
          </a:p>
          <a:p>
            <a:pPr lvl="1"/>
            <a:r>
              <a:rPr lang="en-US" b="1" dirty="0"/>
              <a:t>Throw-Ins</a:t>
            </a:r>
          </a:p>
          <a:p>
            <a:pPr lvl="1"/>
            <a:r>
              <a:rPr lang="en-US" b="1" dirty="0"/>
              <a:t>Corners</a:t>
            </a:r>
          </a:p>
          <a:p>
            <a:pPr lvl="1"/>
            <a:r>
              <a:rPr lang="en-US" b="1" dirty="0"/>
              <a:t>Penalty Kicks 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Propose an intervention/training session to implement these set piece strategies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Intervention should be informed by a guiding theoretical framework and research evidence base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1E9DB-D881-C063-02F9-2656D84C50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903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BA9FB-E0EA-EF1F-BE14-6F9AD660C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2: Opposition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5D25D-9FEA-B969-17BE-0F20C852C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Identify a tactical/performance weaknesses in the opposition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Propose a game plan for your team to exploit these weaknesses</a:t>
            </a:r>
          </a:p>
          <a:p>
            <a:endParaRPr lang="en-US" dirty="0"/>
          </a:p>
          <a:p>
            <a:r>
              <a:rPr lang="en-US" dirty="0"/>
              <a:t>Suggest an intervention/training design to implement this plan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9CEC3-EB5C-2F7A-CC53-0F8EA6A935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440652"/>
      </p:ext>
    </p:extLst>
  </p:cSld>
  <p:clrMapOvr>
    <a:masterClrMapping/>
  </p:clrMapOvr>
</p:sld>
</file>

<file path=ppt/theme/theme1.xml><?xml version="1.0" encoding="utf-8"?>
<a:theme xmlns:a="http://schemas.openxmlformats.org/drawingml/2006/main" name="Sheffield Hallam Theme v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HU Main Bod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Sheffield Hallam Theme v1</Template>
  <TotalTime>34419</TotalTime>
  <Words>668</Words>
  <Application>Microsoft Macintosh PowerPoint</Application>
  <PresentationFormat>On-screen Show (4:3)</PresentationFormat>
  <Paragraphs>187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FS Clerkenwell</vt:lpstr>
      <vt:lpstr>Sheffield Hallam Theme v1</vt:lpstr>
      <vt:lpstr>SHU Main Body</vt:lpstr>
      <vt:lpstr>Introduction &amp; Project Overview </vt:lpstr>
      <vt:lpstr>Content</vt:lpstr>
      <vt:lpstr>Staff and Speakers </vt:lpstr>
      <vt:lpstr>Schedule </vt:lpstr>
      <vt:lpstr>School Overview</vt:lpstr>
      <vt:lpstr>Scenario: Paris 2024</vt:lpstr>
      <vt:lpstr> Scenario: Paris 2024-First Group Game </vt:lpstr>
      <vt:lpstr>Task 1: Preparing the Team for Set-Pieces</vt:lpstr>
      <vt:lpstr>Task 2: Opposition Analysis </vt:lpstr>
      <vt:lpstr>Project Milestones</vt:lpstr>
      <vt:lpstr>Groups and Teams </vt:lpstr>
      <vt:lpstr>Get to know your groups</vt:lpstr>
      <vt:lpstr>Data Sources </vt:lpstr>
      <vt:lpstr>Match Footage</vt:lpstr>
      <vt:lpstr>Code/Tag Data</vt:lpstr>
      <vt:lpstr>Pre-Tagged Summary Data</vt:lpstr>
      <vt:lpstr>Pre-coded event by event data</vt:lpstr>
      <vt:lpstr>Is having more data better?</vt:lpstr>
      <vt:lpstr>Accessing Data for the week</vt:lpstr>
      <vt:lpstr>Which data to use?</vt:lpstr>
      <vt:lpstr>Friday Presentation</vt:lpstr>
      <vt:lpstr>Todays Tasks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Sharron Bardsley</dc:creator>
  <cp:lastModifiedBy>Stone, Joseph A</cp:lastModifiedBy>
  <cp:revision>364</cp:revision>
  <cp:lastPrinted>2012-03-05T14:56:53Z</cp:lastPrinted>
  <dcterms:created xsi:type="dcterms:W3CDTF">2012-01-27T13:24:50Z</dcterms:created>
  <dcterms:modified xsi:type="dcterms:W3CDTF">2024-01-15T10:16:32Z</dcterms:modified>
</cp:coreProperties>
</file>